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037" r:id="rId1"/>
  </p:sldMasterIdLst>
  <p:notesMasterIdLst>
    <p:notesMasterId r:id="rId35"/>
  </p:notesMasterIdLst>
  <p:handoutMasterIdLst>
    <p:handoutMasterId r:id="rId36"/>
  </p:handoutMasterIdLst>
  <p:sldIdLst>
    <p:sldId id="272" r:id="rId2"/>
    <p:sldId id="381" r:id="rId3"/>
    <p:sldId id="275" r:id="rId4"/>
    <p:sldId id="338" r:id="rId5"/>
    <p:sldId id="346" r:id="rId6"/>
    <p:sldId id="347" r:id="rId7"/>
    <p:sldId id="348" r:id="rId8"/>
    <p:sldId id="339" r:id="rId9"/>
    <p:sldId id="305" r:id="rId10"/>
    <p:sldId id="307" r:id="rId11"/>
    <p:sldId id="311" r:id="rId12"/>
    <p:sldId id="312" r:id="rId13"/>
    <p:sldId id="315" r:id="rId14"/>
    <p:sldId id="343" r:id="rId15"/>
    <p:sldId id="318" r:id="rId16"/>
    <p:sldId id="319" r:id="rId17"/>
    <p:sldId id="345" r:id="rId18"/>
    <p:sldId id="321" r:id="rId19"/>
    <p:sldId id="344" r:id="rId20"/>
    <p:sldId id="371" r:id="rId21"/>
    <p:sldId id="372" r:id="rId22"/>
    <p:sldId id="374" r:id="rId23"/>
    <p:sldId id="382" r:id="rId24"/>
    <p:sldId id="377" r:id="rId25"/>
    <p:sldId id="383" r:id="rId26"/>
    <p:sldId id="368" r:id="rId27"/>
    <p:sldId id="369" r:id="rId28"/>
    <p:sldId id="379" r:id="rId29"/>
    <p:sldId id="378" r:id="rId30"/>
    <p:sldId id="334" r:id="rId31"/>
    <p:sldId id="335" r:id="rId32"/>
    <p:sldId id="336" r:id="rId33"/>
    <p:sldId id="337" r:id="rId34"/>
  </p:sldIdLst>
  <p:sldSz cx="7315200" cy="4114800"/>
  <p:notesSz cx="6858000" cy="9144000"/>
  <p:defaultTextStyle>
    <a:defPPr>
      <a:defRPr lang="en-US"/>
    </a:defPPr>
    <a:lvl1pPr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1pPr>
    <a:lvl2pPr marL="322263" indent="-11747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2pPr>
    <a:lvl3pPr marL="646113" indent="-238125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3pPr>
    <a:lvl4pPr marL="969963" indent="-35718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4pPr>
    <a:lvl5pPr marL="1293813" indent="-477838" algn="l" defTabSz="322263" rtl="0" fontAlgn="base">
      <a:spcBef>
        <a:spcPct val="0"/>
      </a:spcBef>
      <a:spcAft>
        <a:spcPct val="0"/>
      </a:spcAft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Calibri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6">
          <p15:clr>
            <a:srgbClr val="A4A3A4"/>
          </p15:clr>
        </p15:guide>
        <p15:guide id="2" pos="23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E1E"/>
    <a:srgbClr val="00C7D6"/>
    <a:srgbClr val="F8981D"/>
    <a:srgbClr val="8D6ED9"/>
    <a:srgbClr val="009DDF"/>
    <a:srgbClr val="C26FD6"/>
    <a:srgbClr val="EC634D"/>
    <a:srgbClr val="7AC83E"/>
    <a:srgbClr val="A9D425"/>
    <a:srgbClr val="F9D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8"/>
  </p:normalViewPr>
  <p:slideViewPr>
    <p:cSldViewPr snapToGrid="0">
      <p:cViewPr varScale="1">
        <p:scale>
          <a:sx n="171" d="100"/>
          <a:sy n="171" d="100"/>
        </p:scale>
        <p:origin x="696" y="138"/>
      </p:cViewPr>
      <p:guideLst>
        <p:guide orient="horz" pos="1296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D623AC0A-85DE-4CA0-ADE2-5E13AD42D026}" type="datetime1">
              <a:rPr lang="en-US"/>
              <a:pPr>
                <a:defRPr/>
              </a:pPr>
              <a:t>9/14/2018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A4A4A8D6-9470-4DB7-9BD7-445A27FC4B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210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8521371C-CBB3-4368-A4D9-AA39F6B7E462}" type="datetime1">
              <a:rPr lang="en-US"/>
              <a:pPr>
                <a:defRPr/>
              </a:pPr>
              <a:t>9/14/2018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11B43CDF-1D78-47C9-9EB7-BA4F1CF35C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724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292100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5857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877888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171575" algn="l" defTabSz="585788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1465092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58111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51129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344147" algn="l" defTabSz="58603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78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678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736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11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9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920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B43CDF-1D78-47C9-9EB7-BA4F1CF35C03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919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554EE4CC-3770-4541-BBE6-62DDD48AE2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127F2BE2-5D9A-4769-9D9A-9410B1C6F73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" y="0"/>
            <a:ext cx="7309785" cy="4114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04A7E4BD-75C0-45D5-8867-67C7C25D064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3400" y="838200"/>
            <a:ext cx="3750994" cy="989297"/>
          </a:xfrm>
          <a:prstGeom prst="rect">
            <a:avLst/>
          </a:prstGeom>
        </p:spPr>
      </p:pic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57200" y="2501846"/>
            <a:ext cx="4953000" cy="786205"/>
          </a:xfrm>
          <a:prstGeom prst="rect">
            <a:avLst/>
          </a:prstGeom>
        </p:spPr>
        <p:txBody>
          <a:bodyPr lIns="58603" tIns="29301" rIns="58603" bIns="29301" anchor="t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Session Name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533400" y="2343170"/>
            <a:ext cx="3557557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3010173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2"/>
          <p:cNvSpPr>
            <a:spLocks noGrp="1"/>
          </p:cNvSpPr>
          <p:nvPr>
            <p:ph idx="10"/>
          </p:nvPr>
        </p:nvSpPr>
        <p:spPr>
          <a:xfrm>
            <a:off x="3772498" y="609600"/>
            <a:ext cx="3314102" cy="3359485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958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-Column with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213360" y="1079138"/>
            <a:ext cx="3314102" cy="288994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2"/>
          <p:cNvSpPr>
            <a:spLocks noGrp="1"/>
          </p:cNvSpPr>
          <p:nvPr>
            <p:ph idx="15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52400" y="594186"/>
            <a:ext cx="3375061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705361" y="594186"/>
            <a:ext cx="3381239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901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llenge / 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06228" y="594186"/>
            <a:ext cx="3221233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Challenge text styles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46" y="601138"/>
            <a:ext cx="294398" cy="2943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7947" y="583623"/>
            <a:ext cx="294398" cy="294398"/>
          </a:xfrm>
          <a:prstGeom prst="rect">
            <a:avLst/>
          </a:prstGeom>
        </p:spPr>
      </p:pic>
      <p:sp>
        <p:nvSpPr>
          <p:cNvPr id="1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006954" y="594186"/>
            <a:ext cx="3168442" cy="296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00" b="1">
                <a:solidFill>
                  <a:schemeClr val="accent1"/>
                </a:solidFill>
              </a:defRPr>
            </a:lvl1pPr>
            <a:lvl2pPr marL="323850" indent="0">
              <a:buNone/>
              <a:defRPr sz="1200"/>
            </a:lvl2pPr>
            <a:lvl3pPr marL="647700" indent="0">
              <a:buNone/>
              <a:defRPr sz="1100"/>
            </a:lvl3pPr>
            <a:lvl4pPr marL="971550" indent="0">
              <a:buNone/>
              <a:defRPr sz="1000"/>
            </a:lvl4pPr>
            <a:lvl5pPr marL="1293812" indent="0">
              <a:buNone/>
              <a:defRPr sz="1000"/>
            </a:lvl5pPr>
          </a:lstStyle>
          <a:p>
            <a:pPr lvl="0"/>
            <a:r>
              <a:rPr lang="en-US" dirty="0"/>
              <a:t>Click to edit Solution text styles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"/>
          </p:nvPr>
        </p:nvSpPr>
        <p:spPr>
          <a:xfrm>
            <a:off x="213360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3" name="Straight Connector 32"/>
          <p:cNvCxnSpPr/>
          <p:nvPr userDrawn="1"/>
        </p:nvCxnSpPr>
        <p:spPr>
          <a:xfrm>
            <a:off x="3611648" y="609600"/>
            <a:ext cx="1" cy="3374395"/>
          </a:xfrm>
          <a:prstGeom prst="line">
            <a:avLst/>
          </a:prstGeom>
          <a:ln w="3175">
            <a:solidFill>
              <a:srgbClr val="CACACA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3772498" y="1079139"/>
            <a:ext cx="3314102" cy="2889946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7170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Chicago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5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lumn and Content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22098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34" name="Content Placeholder 2"/>
          <p:cNvSpPr>
            <a:spLocks noGrp="1"/>
          </p:cNvSpPr>
          <p:nvPr>
            <p:ph idx="13"/>
          </p:nvPr>
        </p:nvSpPr>
        <p:spPr>
          <a:xfrm>
            <a:off x="2514600" y="426453"/>
            <a:ext cx="4572000" cy="3261895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7150" y="1219200"/>
            <a:ext cx="2095500" cy="1676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="1">
                <a:solidFill>
                  <a:schemeClr val="bg1"/>
                </a:solidFill>
              </a:defRPr>
            </a:lvl1pPr>
            <a:lvl2pPr marL="323850" indent="0">
              <a:buNone/>
              <a:defRPr sz="1800" b="1">
                <a:solidFill>
                  <a:schemeClr val="bg1"/>
                </a:solidFill>
              </a:defRPr>
            </a:lvl2pPr>
            <a:lvl3pPr marL="647700" indent="0">
              <a:buNone/>
              <a:defRPr sz="1600" b="1">
                <a:solidFill>
                  <a:schemeClr val="bg1"/>
                </a:solidFill>
              </a:defRPr>
            </a:lvl3pPr>
            <a:lvl4pPr marL="971550" indent="0">
              <a:buNone/>
              <a:defRPr sz="1200" b="1">
                <a:solidFill>
                  <a:schemeClr val="bg1"/>
                </a:solidFill>
              </a:defRPr>
            </a:lvl4pPr>
            <a:lvl5pPr marL="1293812" indent="0">
              <a:buNone/>
              <a:defRPr sz="1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6" y="111555"/>
            <a:ext cx="898632" cy="80469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25565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/Re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46494" y="914400"/>
            <a:ext cx="6613106" cy="2713315"/>
          </a:xfrm>
          <a:prstGeom prst="rect">
            <a:avLst/>
          </a:prstGeom>
        </p:spPr>
        <p:txBody>
          <a:bodyPr lIns="58603" tIns="29301" rIns="58603" bIns="29301" anchor="t" anchorCtr="0">
            <a:noAutofit/>
          </a:bodyPr>
          <a:lstStyle>
            <a:lvl1pPr marL="285750" indent="-285750">
              <a:spcBef>
                <a:spcPts val="1800"/>
              </a:spcBef>
              <a:buFontTx/>
              <a:buBlip>
                <a:blip r:embed="rId3"/>
              </a:buBlip>
              <a:defRPr sz="20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 marL="3238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 marL="64770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 marL="971550" indent="0">
              <a:spcBef>
                <a:spcPts val="800"/>
              </a:spcBef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 marL="1293812" indent="0">
              <a:spcBef>
                <a:spcPts val="800"/>
              </a:spcBef>
              <a:buFont typeface="Arial"/>
              <a:buNone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Brief summary item list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494" y="437669"/>
            <a:ext cx="6622342" cy="349623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2400" b="1" i="0" baseline="0">
                <a:solidFill>
                  <a:srgbClr val="00C7D6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summary title style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98953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our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827087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04800" y="180756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Resources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81000" y="1039678"/>
            <a:ext cx="6578600" cy="26670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5120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6796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vey Pro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885180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11430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How’d We Do?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914400" y="2068316"/>
            <a:ext cx="54864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400" b="0" dirty="0">
                <a:solidFill>
                  <a:schemeClr val="bg1"/>
                </a:solidFill>
                <a:latin typeface="+mj-lt"/>
              </a:rPr>
              <a:t>Remember to rate this session in the survey widget of the mobile app.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9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Our Spons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" y="461"/>
            <a:ext cx="7313556" cy="411387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822" y="461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685800" y="1359357"/>
            <a:ext cx="59436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685800" y="685800"/>
            <a:ext cx="594360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3200" b="1" dirty="0">
                <a:solidFill>
                  <a:srgbClr val="00C7D6"/>
                </a:solidFill>
                <a:latin typeface="+mj-lt"/>
              </a:rPr>
              <a:t>Meet Our Sponsors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495300" y="1538102"/>
            <a:ext cx="6324600" cy="17851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200" b="0" dirty="0">
                <a:solidFill>
                  <a:schemeClr val="bg1"/>
                </a:solidFill>
                <a:latin typeface="+mj-lt"/>
              </a:rPr>
              <a:t>Visit our sponsors in the Community Pavilion to learn about their services and Relativity integrations. Submit your completed sponsor passport for the chance to win one</a:t>
            </a:r>
            <a:r>
              <a:rPr lang="en-US" sz="2200" b="0" baseline="0" dirty="0">
                <a:solidFill>
                  <a:schemeClr val="bg1"/>
                </a:solidFill>
                <a:latin typeface="+mj-lt"/>
              </a:rPr>
              <a:t> of three</a:t>
            </a:r>
            <a:r>
              <a:rPr lang="en-US" sz="2200" b="0" dirty="0">
                <a:solidFill>
                  <a:schemeClr val="bg1"/>
                </a:solidFill>
                <a:latin typeface="+mj-lt"/>
              </a:rPr>
              <a:t> Relativity Fest passes.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11555"/>
            <a:ext cx="898644" cy="80469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690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1 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13716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4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7" name="TextBox 6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58127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2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0386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381000"/>
            <a:ext cx="2895600" cy="1371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32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 rot="5400000">
            <a:off x="1878821" y="2034541"/>
            <a:ext cx="3557557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61744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 - 3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3810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7051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029200" y="609600"/>
            <a:ext cx="1905000" cy="990600"/>
          </a:xfrm>
          <a:prstGeom prst="rect">
            <a:avLst/>
          </a:prstGeom>
        </p:spPr>
        <p:txBody>
          <a:bodyPr lIns="58603" tIns="29301" rIns="58603" bIns="29301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i="0" baseline="0">
                <a:solidFill>
                  <a:srgbClr val="00C7D6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 err="1"/>
              <a:t>FirstName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/>
              <a:t>LastName</a:t>
            </a:r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2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7315200" cy="4114800"/>
          </a:xfrm>
          <a:prstGeom prst="rect">
            <a:avLst/>
          </a:prstGeom>
        </p:spPr>
      </p:pic>
      <p:sp>
        <p:nvSpPr>
          <p:cNvPr id="33" name="Rectangle 32"/>
          <p:cNvSpPr/>
          <p:nvPr userDrawn="1"/>
        </p:nvSpPr>
        <p:spPr>
          <a:xfrm>
            <a:off x="0" y="0"/>
            <a:ext cx="2971800" cy="4114800"/>
          </a:xfrm>
          <a:prstGeom prst="rect">
            <a:avLst/>
          </a:prstGeom>
          <a:gradFill flip="none" rotWithShape="1">
            <a:gsLst>
              <a:gs pos="38000">
                <a:schemeClr val="tx1">
                  <a:lumMod val="95000"/>
                  <a:lumOff val="5000"/>
                </a:schemeClr>
              </a:gs>
              <a:gs pos="67000">
                <a:schemeClr val="tx1">
                  <a:lumMod val="95000"/>
                  <a:lumOff val="5000"/>
                  <a:alpha val="0"/>
                </a:schemeClr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25" name="Rectangle 2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0" y="798731"/>
            <a:ext cx="7010400" cy="45719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>
              <a:solidFill>
                <a:srgbClr val="00C7D6"/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>
          <a:xfrm>
            <a:off x="304800" y="152400"/>
            <a:ext cx="67056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l"/>
            <a:r>
              <a:rPr lang="en-US" sz="3600" b="1" dirty="0">
                <a:solidFill>
                  <a:srgbClr val="00C7D6"/>
                </a:solidFill>
                <a:latin typeface="+mj-lt"/>
              </a:rPr>
              <a:t>Agenda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6578600" cy="2743200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  <a:lvl2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2pPr>
            <a:lvl3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3pPr>
            <a:lvl4pPr>
              <a:spcBef>
                <a:spcPts val="800"/>
              </a:spcBef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4pPr>
            <a:lvl5pPr>
              <a:spcBef>
                <a:spcPts val="800"/>
              </a:spcBef>
              <a:buFont typeface="Arial"/>
              <a:buChar char="•"/>
              <a:defRPr sz="1200" b="0" i="0" baseline="0">
                <a:solidFill>
                  <a:schemeClr val="bg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7621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00C7D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1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85800" y="1447800"/>
            <a:ext cx="5943600" cy="486951"/>
          </a:xfrm>
          <a:prstGeom prst="rect">
            <a:avLst/>
          </a:prstGeom>
        </p:spPr>
        <p:txBody>
          <a:bodyPr lIns="58603" tIns="29301" rIns="58603" bIns="29301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3600" b="1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85800" y="2193102"/>
            <a:ext cx="5943600" cy="486951"/>
          </a:xfrm>
          <a:prstGeom prst="rect">
            <a:avLst/>
          </a:prstGeom>
        </p:spPr>
        <p:txBody>
          <a:bodyPr lIns="58603" tIns="29301" rIns="58603" bIns="29301" anchor="t"/>
          <a:lstStyle>
            <a:lvl1pPr marL="0" indent="0" algn="ctr">
              <a:spcBef>
                <a:spcPts val="0"/>
              </a:spcBef>
              <a:buNone/>
              <a:defRPr sz="1800" b="0" i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685800" y="2071183"/>
            <a:ext cx="5943600" cy="4571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err="1"/>
          </a:p>
        </p:txBody>
      </p:sp>
      <p:sp>
        <p:nvSpPr>
          <p:cNvPr id="6" name="TextBox 5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1"/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45970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ondary Section Header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1E1E1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1828800"/>
            <a:ext cx="6096000" cy="443753"/>
          </a:xfrm>
          <a:prstGeom prst="rect">
            <a:avLst/>
          </a:prstGeom>
        </p:spPr>
        <p:txBody>
          <a:bodyPr lIns="58603" tIns="29301" rIns="58603" bIns="29301" anchor="ctr"/>
          <a:lstStyle>
            <a:lvl1pPr algn="ctr">
              <a:spcAft>
                <a:spcPts val="0"/>
              </a:spcAft>
              <a:defRPr sz="3000" b="0" i="0" cap="none" baseline="0">
                <a:solidFill>
                  <a:srgbClr val="FFFFFF"/>
                </a:solidFill>
                <a:effectLst/>
                <a:latin typeface="+mj-lt"/>
                <a:cs typeface="Calibri"/>
              </a:defRPr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1929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rd in the Fi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41148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262626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A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04800" y="2865848"/>
            <a:ext cx="6202678" cy="182152"/>
          </a:xfrm>
          <a:prstGeom prst="rect">
            <a:avLst/>
          </a:prstGeom>
        </p:spPr>
        <p:txBody>
          <a:bodyPr lIns="54864" tIns="29301" rIns="58603" bIns="29301" anchor="b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1100" b="0" i="0" baseline="0">
                <a:solidFill>
                  <a:schemeClr val="bg1"/>
                </a:solidFill>
                <a:latin typeface="+mj-lt"/>
                <a:cs typeface="Trebuchet MS" panose="020B0603020202020204" pitchFamily="34" charset="0"/>
              </a:defRPr>
            </a:lvl1pPr>
            <a:lvl2pPr marL="323688" indent="0">
              <a:buNone/>
              <a:defRPr sz="1400" b="1"/>
            </a:lvl2pPr>
            <a:lvl3pPr marL="647376" indent="0">
              <a:buNone/>
              <a:defRPr sz="1300" b="1"/>
            </a:lvl3pPr>
            <a:lvl4pPr marL="971065" indent="0">
              <a:buNone/>
              <a:defRPr sz="1200" b="1"/>
            </a:lvl4pPr>
            <a:lvl5pPr marL="1294753" indent="0">
              <a:buNone/>
              <a:defRPr sz="1200" b="1"/>
            </a:lvl5pPr>
            <a:lvl6pPr marL="1618442" indent="0">
              <a:buNone/>
              <a:defRPr sz="1200" b="1"/>
            </a:lvl6pPr>
            <a:lvl7pPr marL="1942131" indent="0">
              <a:buNone/>
              <a:defRPr sz="1200" b="1"/>
            </a:lvl7pPr>
            <a:lvl8pPr marL="2265819" indent="0">
              <a:buNone/>
              <a:defRPr sz="1200" b="1"/>
            </a:lvl8pPr>
            <a:lvl9pPr marL="2589508" indent="0">
              <a:buNone/>
              <a:defRPr sz="1200" b="1"/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0" y="2582314"/>
            <a:ext cx="6202680" cy="262218"/>
          </a:xfrm>
          <a:prstGeom prst="rect">
            <a:avLst/>
          </a:prstGeom>
        </p:spPr>
        <p:txBody>
          <a:bodyPr lIns="54864" tIns="29301" rIns="58603" bIns="29301" anchor="ctr" anchorCtr="0">
            <a:normAutofit/>
          </a:bodyPr>
          <a:lstStyle>
            <a:lvl1pPr marL="0" indent="0" algn="l">
              <a:spcBef>
                <a:spcPts val="0"/>
              </a:spcBef>
              <a:spcAft>
                <a:spcPts val="0"/>
              </a:spcAft>
              <a:buNone/>
              <a:defRPr sz="1600" b="1" i="0" baseline="0">
                <a:solidFill>
                  <a:srgbClr val="F8981D"/>
                </a:solidFill>
                <a:latin typeface="+mj-lt"/>
                <a:cs typeface="Calibri"/>
              </a:defRPr>
            </a:lvl1pPr>
            <a:lvl2pPr marL="323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47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71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94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18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942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2658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89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629505"/>
            <a:ext cx="6202680" cy="1871858"/>
          </a:xfrm>
          <a:prstGeom prst="rect">
            <a:avLst/>
          </a:prstGeom>
        </p:spPr>
        <p:txBody>
          <a:bodyPr lIns="58603" tIns="29301" rIns="58603" bIns="29301" anchor="b" anchorCtr="0">
            <a:normAutofit/>
          </a:bodyPr>
          <a:lstStyle>
            <a:lvl1pPr algn="l">
              <a:lnSpc>
                <a:spcPct val="100000"/>
              </a:lnSpc>
              <a:defRPr sz="1800" b="0" i="0" baseline="0">
                <a:solidFill>
                  <a:schemeClr val="bg1"/>
                </a:solidFill>
                <a:latin typeface="+mj-lt"/>
                <a:cs typeface="Calibri"/>
              </a:defRPr>
            </a:lvl1pPr>
          </a:lstStyle>
          <a:p>
            <a:pPr lvl="0"/>
            <a:r>
              <a:rPr lang="en-US" dirty="0"/>
              <a:t>“Click to edit testimonial from a really grateful and appreciative customer or industry expert.”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75080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609599"/>
            <a:ext cx="6873240" cy="3358967"/>
          </a:xfrm>
          <a:prstGeom prst="rect">
            <a:avLst/>
          </a:prstGeom>
        </p:spPr>
        <p:txBody>
          <a:bodyPr lIns="58603" tIns="29301" rIns="58603" bIns="29301">
            <a:normAutofit/>
          </a:bodyPr>
          <a:lstStyle>
            <a:lvl1pPr marL="174625" indent="-174625">
              <a:spcBef>
                <a:spcPts val="1200"/>
              </a:spcBef>
              <a:defRPr sz="1300" b="0" i="0" baseline="0">
                <a:solidFill>
                  <a:schemeClr val="tx1"/>
                </a:solidFill>
                <a:latin typeface="+mj-lt"/>
                <a:cs typeface="Calibri"/>
              </a:defRPr>
            </a:lvl1pPr>
            <a:lvl2pPr marL="403225" indent="-20002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2pPr>
            <a:lvl3pPr marL="571500" indent="-168275">
              <a:spcBef>
                <a:spcPts val="600"/>
              </a:spcBef>
              <a:defRPr sz="1200" b="0" i="0" baseline="0">
                <a:solidFill>
                  <a:schemeClr val="tx1"/>
                </a:solidFill>
                <a:latin typeface="+mj-lt"/>
                <a:cs typeface="Calibri"/>
              </a:defRPr>
            </a:lvl3pPr>
            <a:lvl4pPr marL="746125" indent="-160338">
              <a:spcBef>
                <a:spcPts val="600"/>
              </a:spcBef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4pPr>
            <a:lvl5pPr marL="914400" indent="-160338">
              <a:spcBef>
                <a:spcPts val="600"/>
              </a:spcBef>
              <a:buFont typeface="Arial"/>
              <a:buChar char="•"/>
              <a:defRPr sz="1100" b="0" i="0" baseline="0">
                <a:solidFill>
                  <a:schemeClr val="tx1"/>
                </a:solidFill>
                <a:latin typeface="+mj-lt"/>
                <a:cs typeface="Calibri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52400" y="87537"/>
            <a:ext cx="6934200" cy="288945"/>
          </a:xfrm>
          <a:prstGeom prst="rect">
            <a:avLst/>
          </a:prstGeom>
        </p:spPr>
        <p:txBody>
          <a:bodyPr lIns="58603" tIns="29301" rIns="58603" bIns="29301" anchor="ctr" anchorCtr="0">
            <a:noAutofit/>
          </a:bodyPr>
          <a:lstStyle>
            <a:lvl1pPr algn="l">
              <a:lnSpc>
                <a:spcPct val="100000"/>
              </a:lnSpc>
              <a:defRPr sz="1400" b="1" i="0" baseline="0">
                <a:solidFill>
                  <a:schemeClr val="tx1"/>
                </a:solidFill>
                <a:latin typeface="+mj-lt"/>
                <a:cs typeface="Calibri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09332" y="475966"/>
            <a:ext cx="1066800" cy="0"/>
          </a:xfrm>
          <a:prstGeom prst="line">
            <a:avLst/>
          </a:prstGeom>
          <a:ln w="28575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209332" y="464063"/>
            <a:ext cx="5886668" cy="0"/>
          </a:xfrm>
          <a:prstGeom prst="line">
            <a:avLst/>
          </a:prstGeom>
          <a:ln w="6350">
            <a:solidFill>
              <a:srgbClr val="CACACA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94" y="423623"/>
            <a:ext cx="899017" cy="80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/>
          <p:cNvSpPr txBox="1"/>
          <p:nvPr userDrawn="1"/>
        </p:nvSpPr>
        <p:spPr>
          <a:xfrm>
            <a:off x="7620" y="3960507"/>
            <a:ext cx="1371600" cy="1461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350" b="0" i="0" u="none" strike="noStrike" kern="1200" baseline="0" dirty="0">
                <a:solidFill>
                  <a:schemeClr val="bg2">
                    <a:lumMod val="90000"/>
                  </a:schemeClr>
                </a:solidFill>
                <a:latin typeface="+mj-lt"/>
                <a:ea typeface="ＭＳ Ｐゴシック" charset="-128"/>
                <a:cs typeface="Trebuchet MS"/>
              </a:rPr>
              <a:t>© Relativity.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3066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571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0" r:id="rId3"/>
    <p:sldLayoutId id="2147484041" r:id="rId4"/>
    <p:sldLayoutId id="2147484042" r:id="rId5"/>
    <p:sldLayoutId id="2147484043" r:id="rId6"/>
    <p:sldLayoutId id="2147484044" r:id="rId7"/>
    <p:sldLayoutId id="2147484045" r:id="rId8"/>
    <p:sldLayoutId id="2147484046" r:id="rId9"/>
    <p:sldLayoutId id="2147484047" r:id="rId10"/>
    <p:sldLayoutId id="2147484048" r:id="rId11"/>
    <p:sldLayoutId id="2147484049" r:id="rId12"/>
    <p:sldLayoutId id="2147484050" r:id="rId13"/>
    <p:sldLayoutId id="2147484051" r:id="rId14"/>
    <p:sldLayoutId id="2147484052" r:id="rId15"/>
    <p:sldLayoutId id="2147484053" r:id="rId16"/>
    <p:sldLayoutId id="2147484054" r:id="rId17"/>
    <p:sldLayoutId id="2147484055" r:id="rId18"/>
    <p:sldLayoutId id="2147484056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322263" rtl="0" eaLnBrk="0" fontAlgn="base" hangingPunct="0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2pPr>
      <a:lvl3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3pPr>
      <a:lvl4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4pPr>
      <a:lvl5pPr algn="ctr" defTabSz="322263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  <a:ea typeface="ＭＳ Ｐゴシック" charset="0"/>
          <a:cs typeface="ＭＳ Ｐゴシック" charset="0"/>
        </a:defRPr>
      </a:lvl5pPr>
      <a:lvl6pPr marL="293018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6pPr>
      <a:lvl7pPr marL="586037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7pPr>
      <a:lvl8pPr marL="879055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8pPr>
      <a:lvl9pPr marL="1172074" algn="ctr" defTabSz="323541" rtl="0" eaLnBrk="1" fontAlgn="base" hangingPunct="1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Calibri" pitchFamily="34" charset="0"/>
        </a:defRPr>
      </a:lvl9pPr>
    </p:titleStyle>
    <p:bodyStyle>
      <a:lvl1pPr marL="241300" indent="-241300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3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23875" indent="-200025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0803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7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131888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454150" indent="-160338" algn="l" defTabSz="322263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780287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975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27664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51352" indent="-161844" algn="l" defTabSz="323688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368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7376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71065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94753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18442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42131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65819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89508" algn="l" defTabSz="32368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platform.relativity.com/9.6/Content/Publish_to_Relativity_Tool/Publish_to_Relativity_tool.htm?Highlight=Publish%20To%20Relativity" TargetMode="External"/><Relationship Id="rId3" Type="http://schemas.openxmlformats.org/officeDocument/2006/relationships/hyperlink" Target="https://platform.relativity.com/9.5/Content/Building_Relativity_applications/Building_your_first_application.htm" TargetMode="External"/><Relationship Id="rId7" Type="http://schemas.openxmlformats.org/officeDocument/2006/relationships/hyperlink" Target="https://platform.relativity.com/9.5/Content/Downloads/Relativity_templates_for_Visual_Studio.htm?Highlight=Templates" TargetMode="External"/><Relationship Id="rId2" Type="http://schemas.openxmlformats.org/officeDocument/2006/relationships/hyperlink" Target="https://platform.relativity.com/9.6/Content/Building_Relativity_applications/Building_your_first_application.htm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platform.relativity.com/9.6/Content/Downloads/Relativity_templates_for_Visual_Studio.htm?Highlight=Templates" TargetMode="External"/><Relationship Id="rId5" Type="http://schemas.openxmlformats.org/officeDocument/2006/relationships/hyperlink" Target="https://platform.relativity.com/9.5/Content/Customizing_workflows/Building_your_first_event_handler.htm" TargetMode="External"/><Relationship Id="rId4" Type="http://schemas.openxmlformats.org/officeDocument/2006/relationships/hyperlink" Target="https://platform.relativity.com/9.6/Content/Customizing_workflows/Building_your_first_event_handler.htm" TargetMode="External"/><Relationship Id="rId9" Type="http://schemas.openxmlformats.org/officeDocument/2006/relationships/hyperlink" Target="https://platform.relativity.com/9.5/Content/Publish_to_Relativity_Tool/Publish_to_Relativity_tool.htm?Highlight=Publish%20To%20Relativity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lativitydev/relativity-test-helper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sd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nuget.org/packages/Gravity/" TargetMode="External"/><Relationship Id="rId4" Type="http://schemas.openxmlformats.org/officeDocument/2006/relationships/hyperlink" Target="https://github.com/tsdservices/gravity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unity.relativity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relativitydev.github.io/" TargetMode="External"/><Relationship Id="rId4" Type="http://schemas.openxmlformats.org/officeDocument/2006/relationships/hyperlink" Target="https://devhelp.relativity.com/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Building Applications for Relativity and </a:t>
            </a:r>
            <a:r>
              <a:rPr lang="en-US" dirty="0" err="1"/>
              <a:t>RelativityOne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463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Extend Relativity</a:t>
            </a:r>
          </a:p>
          <a:p>
            <a:r>
              <a:rPr lang="en-US" dirty="0"/>
              <a:t>Customized workflows</a:t>
            </a:r>
          </a:p>
          <a:p>
            <a:pPr lvl="1"/>
            <a:r>
              <a:rPr lang="en-US" dirty="0"/>
              <a:t>Custom Objects (RDOs)</a:t>
            </a:r>
          </a:p>
          <a:p>
            <a:pPr lvl="1"/>
            <a:r>
              <a:rPr lang="en-US" dirty="0"/>
              <a:t>Extensibility Points</a:t>
            </a:r>
          </a:p>
          <a:p>
            <a:pPr lvl="2"/>
            <a:r>
              <a:rPr lang="en-US" dirty="0"/>
              <a:t>Event Handlers</a:t>
            </a:r>
          </a:p>
          <a:p>
            <a:pPr lvl="2"/>
            <a:r>
              <a:rPr lang="en-US" dirty="0"/>
              <a:t>Agents</a:t>
            </a:r>
          </a:p>
          <a:p>
            <a:pPr lvl="2"/>
            <a:r>
              <a:rPr lang="en-US" dirty="0"/>
              <a:t>Custom Pages</a:t>
            </a:r>
          </a:p>
          <a:p>
            <a:r>
              <a:rPr lang="en-US" dirty="0"/>
              <a:t>Exportable to other workspaces/instances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Relativity Applications</a:t>
            </a:r>
          </a:p>
          <a:p>
            <a:r>
              <a:rPr lang="en-US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162489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Customize workflows</a:t>
            </a:r>
          </a:p>
          <a:p>
            <a:r>
              <a:rPr lang="en-US" dirty="0"/>
              <a:t>Code execution at different events</a:t>
            </a:r>
          </a:p>
          <a:p>
            <a:pPr lvl="1"/>
            <a:r>
              <a:rPr lang="en-US" dirty="0"/>
              <a:t>Pre/post save</a:t>
            </a:r>
          </a:p>
          <a:p>
            <a:pPr lvl="1"/>
            <a:r>
              <a:rPr lang="en-US" dirty="0"/>
              <a:t>Pre/post install</a:t>
            </a:r>
          </a:p>
          <a:p>
            <a:pPr lvl="1"/>
            <a:r>
              <a:rPr lang="en-US" dirty="0"/>
              <a:t>Page interaction</a:t>
            </a:r>
          </a:p>
          <a:p>
            <a:r>
              <a:rPr lang="en-US" dirty="0"/>
              <a:t>Inherit from a base class</a:t>
            </a:r>
          </a:p>
          <a:p>
            <a:r>
              <a:rPr lang="en-US" dirty="0"/>
              <a:t>Other ways to customize</a:t>
            </a:r>
          </a:p>
          <a:p>
            <a:pPr lvl="1"/>
            <a:r>
              <a:rPr lang="en-US" dirty="0"/>
              <a:t>Agents – background processes</a:t>
            </a:r>
          </a:p>
          <a:p>
            <a:pPr lvl="1"/>
            <a:r>
              <a:rPr lang="en-US" dirty="0"/>
              <a:t>Custom page – customize UI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Event Handler Overview</a:t>
            </a:r>
          </a:p>
        </p:txBody>
      </p:sp>
    </p:spTree>
    <p:extLst>
      <p:ext uri="{BB962C8B-B14F-4D97-AF65-F5344CB8AC3E}">
        <p14:creationId xmlns:p14="http://schemas.microsoft.com/office/powerpoint/2010/main" val="709163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Pre-created </a:t>
            </a:r>
            <a:r>
              <a:rPr lang="en-US" dirty="0"/>
              <a:t>C</a:t>
            </a:r>
            <a:r>
              <a:rPr lang="en-US" dirty="0" smtClean="0"/>
              <a:t>lass and Project files</a:t>
            </a:r>
            <a:endParaRPr lang="en-US" dirty="0"/>
          </a:p>
          <a:p>
            <a:r>
              <a:rPr lang="en-US" dirty="0"/>
              <a:t>Auto-filled class attributes</a:t>
            </a:r>
          </a:p>
          <a:p>
            <a:pPr lvl="1"/>
            <a:r>
              <a:rPr lang="en-US" dirty="0"/>
              <a:t>GUID</a:t>
            </a:r>
          </a:p>
          <a:p>
            <a:pPr lvl="1"/>
            <a:r>
              <a:rPr lang="en-US" dirty="0"/>
              <a:t>Execution type</a:t>
            </a:r>
          </a:p>
          <a:p>
            <a:pPr lvl="1"/>
            <a:r>
              <a:rPr lang="en-US" dirty="0"/>
              <a:t>Overridable functions</a:t>
            </a:r>
          </a:p>
          <a:p>
            <a:r>
              <a:rPr lang="en-US" dirty="0"/>
              <a:t>Version specific</a:t>
            </a:r>
          </a:p>
          <a:p>
            <a:pPr lvl="1"/>
            <a:r>
              <a:rPr lang="en-US" dirty="0"/>
              <a:t>Generally work across versions</a:t>
            </a:r>
          </a:p>
          <a:p>
            <a:r>
              <a:rPr lang="en-US" dirty="0" smtClean="0"/>
              <a:t>Downloadable </a:t>
            </a:r>
            <a:r>
              <a:rPr lang="en-US" dirty="0"/>
              <a:t>from Visual Studio Gallery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Visual Studio Templates</a:t>
            </a:r>
          </a:p>
        </p:txBody>
      </p:sp>
    </p:spTree>
    <p:extLst>
      <p:ext uri="{BB962C8B-B14F-4D97-AF65-F5344CB8AC3E}">
        <p14:creationId xmlns:p14="http://schemas.microsoft.com/office/powerpoint/2010/main" val="505400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Quickly upload application files</a:t>
            </a:r>
          </a:p>
          <a:p>
            <a:pPr lvl="1"/>
            <a:r>
              <a:rPr lang="en-US" dirty="0"/>
              <a:t>Resource files</a:t>
            </a:r>
          </a:p>
          <a:p>
            <a:pPr lvl="1"/>
            <a:r>
              <a:rPr lang="en-US" dirty="0"/>
              <a:t>Custom pages</a:t>
            </a:r>
          </a:p>
          <a:p>
            <a:r>
              <a:rPr lang="en-US" dirty="0"/>
              <a:t>That’s about 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Publish to Relativity</a:t>
            </a:r>
          </a:p>
        </p:txBody>
      </p:sp>
    </p:spTree>
    <p:extLst>
      <p:ext uri="{BB962C8B-B14F-4D97-AF65-F5344CB8AC3E}">
        <p14:creationId xmlns:p14="http://schemas.microsoft.com/office/powerpoint/2010/main" val="210568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Visual Studio Templates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C117DF6-5B84-480F-8354-DEC294752A05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Section 3 Page </a:t>
            </a:r>
            <a:r>
              <a:rPr lang="en-US" dirty="0"/>
              <a:t>9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131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Create a Relativity Application</a:t>
            </a:r>
          </a:p>
          <a:p>
            <a:pPr lvl="1"/>
            <a:r>
              <a:rPr lang="en-US" dirty="0">
                <a:hlinkClick r:id="rId2"/>
              </a:rPr>
              <a:t>"Build your first application"</a:t>
            </a:r>
            <a:endParaRPr lang="en-US" dirty="0">
              <a:hlinkClick r:id="rId3"/>
            </a:endParaRPr>
          </a:p>
          <a:p>
            <a:r>
              <a:rPr lang="en-US" dirty="0"/>
              <a:t>Develop a Relativity Event Handler</a:t>
            </a:r>
          </a:p>
          <a:p>
            <a:pPr lvl="1"/>
            <a:r>
              <a:rPr lang="en-US" dirty="0">
                <a:hlinkClick r:id="rId4"/>
              </a:rPr>
              <a:t>"Build your first event handler"</a:t>
            </a:r>
            <a:endParaRPr lang="en-US" dirty="0">
              <a:hlinkClick r:id="rId5"/>
            </a:endParaRPr>
          </a:p>
          <a:p>
            <a:r>
              <a:rPr lang="en-US" dirty="0"/>
              <a:t>Visual Studio Templates</a:t>
            </a:r>
          </a:p>
          <a:p>
            <a:pPr lvl="1"/>
            <a:r>
              <a:rPr lang="en-US" dirty="0">
                <a:hlinkClick r:id="rId6"/>
              </a:rPr>
              <a:t>"Visual Studio templates"</a:t>
            </a:r>
            <a:endParaRPr lang="en-US" dirty="0">
              <a:hlinkClick r:id="rId7"/>
            </a:endParaRPr>
          </a:p>
          <a:p>
            <a:r>
              <a:rPr lang="en-US" dirty="0"/>
              <a:t>Publish to Relativity</a:t>
            </a:r>
          </a:p>
          <a:p>
            <a:pPr lvl="1"/>
            <a:r>
              <a:rPr lang="en-US" dirty="0">
                <a:hlinkClick r:id="rId8"/>
              </a:rPr>
              <a:t>"Publish to Relativity tool"</a:t>
            </a:r>
            <a:endParaRPr lang="en-US" dirty="0">
              <a:hlinkClick r:id="rId9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Documentation</a:t>
            </a:r>
          </a:p>
          <a:p>
            <a:r>
              <a:rPr lang="en-US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309725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Sample Application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D2E144D-7411-4A49-A036-A29D77C49D2C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3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Sample Application Overview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Section Overview</a:t>
            </a:r>
          </a:p>
        </p:txBody>
      </p:sp>
    </p:spTree>
    <p:extLst>
      <p:ext uri="{BB962C8B-B14F-4D97-AF65-F5344CB8AC3E}">
        <p14:creationId xmlns:p14="http://schemas.microsoft.com/office/powerpoint/2010/main" val="3885720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400" dirty="0"/>
              <a:t>The </a:t>
            </a:r>
            <a:r>
              <a:rPr lang="en-US" sz="1400" dirty="0" smtClean="0"/>
              <a:t>Sample Relativity </a:t>
            </a:r>
            <a:r>
              <a:rPr lang="en-US" sz="1400" dirty="0"/>
              <a:t>application </a:t>
            </a:r>
            <a:r>
              <a:rPr lang="en-US" sz="1400" dirty="0" smtClean="0"/>
              <a:t>consists </a:t>
            </a:r>
            <a:r>
              <a:rPr lang="en-US" sz="1400" dirty="0"/>
              <a:t>of the </a:t>
            </a:r>
            <a:r>
              <a:rPr lang="en-US" sz="1400" dirty="0" smtClean="0"/>
              <a:t>following</a:t>
            </a:r>
            <a:endParaRPr lang="en-US" sz="1400" dirty="0"/>
          </a:p>
          <a:p>
            <a:pPr lvl="1"/>
            <a:r>
              <a:rPr lang="en-US" b="1" dirty="0"/>
              <a:t>Custom Object</a:t>
            </a:r>
            <a:endParaRPr lang="en-US" dirty="0"/>
          </a:p>
          <a:p>
            <a:pPr lvl="2"/>
            <a:r>
              <a:rPr lang="en-US" dirty="0"/>
              <a:t>Instance Metrics Job</a:t>
            </a:r>
          </a:p>
          <a:p>
            <a:pPr lvl="3"/>
            <a:r>
              <a:rPr lang="en-US" dirty="0"/>
              <a:t>Fields</a:t>
            </a:r>
          </a:p>
          <a:p>
            <a:pPr lvl="4"/>
            <a:r>
              <a:rPr lang="en-US" dirty="0"/>
              <a:t>Metrics</a:t>
            </a:r>
          </a:p>
          <a:p>
            <a:pPr lvl="4"/>
            <a:r>
              <a:rPr lang="en-US" dirty="0"/>
              <a:t> Status</a:t>
            </a:r>
          </a:p>
          <a:p>
            <a:pPr lvl="4"/>
            <a:r>
              <a:rPr lang="en-US" dirty="0"/>
              <a:t> Workspaces Count</a:t>
            </a:r>
          </a:p>
          <a:p>
            <a:pPr lvl="4"/>
            <a:r>
              <a:rPr lang="en-US" dirty="0"/>
              <a:t> Users Count</a:t>
            </a:r>
          </a:p>
          <a:p>
            <a:pPr lvl="4"/>
            <a:r>
              <a:rPr lang="en-US" dirty="0"/>
              <a:t> Groups Count</a:t>
            </a:r>
          </a:p>
          <a:p>
            <a:pPr lvl="4"/>
            <a:r>
              <a:rPr lang="en-US" dirty="0"/>
              <a:t> Errors</a:t>
            </a:r>
          </a:p>
          <a:p>
            <a:pPr lvl="1"/>
            <a:r>
              <a:rPr lang="en-US" b="1" dirty="0"/>
              <a:t>Event Handler</a:t>
            </a:r>
            <a:endParaRPr lang="en-US" dirty="0"/>
          </a:p>
          <a:p>
            <a:pPr lvl="2"/>
            <a:r>
              <a:rPr lang="en-US" dirty="0" err="1"/>
              <a:t>PreSaveStatusUpdate</a:t>
            </a:r>
            <a:endParaRPr lang="en-US" dirty="0"/>
          </a:p>
          <a:p>
            <a:pPr lvl="1"/>
            <a:r>
              <a:rPr lang="en-US" b="1" dirty="0"/>
              <a:t>Agent</a:t>
            </a:r>
            <a:endParaRPr lang="en-US" dirty="0"/>
          </a:p>
          <a:p>
            <a:pPr lvl="2"/>
            <a:r>
              <a:rPr lang="en-US" dirty="0"/>
              <a:t>Instance Metrics Calculator Agent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Sample Application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74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Sample Application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DC69085-40AD-407B-A695-05B002EEDD8F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Section 4 Page </a:t>
            </a:r>
            <a:r>
              <a:rPr lang="en-US" dirty="0" smtClean="0">
                <a:cs typeface="Arial"/>
              </a:rPr>
              <a:t>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25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 smtClean="0"/>
              <a:t>Chandra Alimeti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 smtClean="0"/>
              <a:t>Maria Marinova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dirty="0" smtClean="0"/>
              <a:t>Carlos    Torres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3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Unit Tests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00D8EC2-251F-D64F-A957-1ACAFC0B8F23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69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/>
              <a:t>Find software bugs early</a:t>
            </a:r>
          </a:p>
          <a:p>
            <a:r>
              <a:rPr lang="en-US"/>
              <a:t>Facilitates change</a:t>
            </a:r>
          </a:p>
          <a:p>
            <a:r>
              <a:rPr lang="en-US"/>
              <a:t>Simplifies integration</a:t>
            </a:r>
          </a:p>
          <a:p>
            <a:r>
              <a:rPr lang="en-US"/>
              <a:t>Provides documentation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Unit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529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Unit </a:t>
            </a:r>
            <a:r>
              <a:rPr lang="en-US" dirty="0"/>
              <a:t>Tests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DC69085-40AD-407B-A695-05B002EEDD8F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Section </a:t>
            </a:r>
            <a:r>
              <a:rPr lang="en-US" dirty="0" smtClean="0"/>
              <a:t>5 </a:t>
            </a:r>
            <a:r>
              <a:rPr lang="en-US" dirty="0"/>
              <a:t>Page </a:t>
            </a:r>
            <a:r>
              <a:rPr lang="en-US" dirty="0" smtClean="0"/>
              <a:t>27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6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Integration Tests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00D8EC2-251F-D64F-A957-1ACAFC0B8F23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56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Necessary to verify whether the software modules work in unity</a:t>
            </a:r>
          </a:p>
          <a:p>
            <a:r>
              <a:rPr lang="en-US" dirty="0"/>
              <a:t>Test custom applications when new versions of Relativity are released</a:t>
            </a:r>
          </a:p>
          <a:p>
            <a:r>
              <a:rPr lang="en-US" dirty="0"/>
              <a:t>RelativityOne and integration tests</a:t>
            </a:r>
          </a:p>
          <a:p>
            <a:r>
              <a:rPr lang="en-US" dirty="0"/>
              <a:t>Relativity test helpers for integration tests</a:t>
            </a:r>
          </a:p>
          <a:p>
            <a:pPr lvl="1"/>
            <a:r>
              <a:rPr lang="en-US" dirty="0"/>
              <a:t>Open source project on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https://github.com/relativitydev/relativity-test-helpers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Integration 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93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Integration Tests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DC69085-40AD-407B-A695-05B002EEDD8F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Section </a:t>
            </a:r>
            <a:r>
              <a:rPr lang="en-US" dirty="0"/>
              <a:t>6</a:t>
            </a:r>
            <a:r>
              <a:rPr lang="en-US" dirty="0" smtClean="0"/>
              <a:t> </a:t>
            </a:r>
            <a:r>
              <a:rPr lang="en-US" dirty="0"/>
              <a:t>Page </a:t>
            </a:r>
            <a:r>
              <a:rPr lang="en-US" dirty="0" smtClean="0"/>
              <a:t>34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51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/>
              <a:t>Gravity API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095F7DD-D4C2-C048-956C-DD714223CE5B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86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309656E0-44A5-42E6-984B-F4E686BC233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Developed by TSD</a:t>
            </a:r>
          </a:p>
          <a:p>
            <a:pPr lvl="1"/>
            <a:r>
              <a:rPr lang="en-US" dirty="0">
                <a:hlinkClick r:id="rId3"/>
              </a:rPr>
              <a:t>https://www.tsd.com/</a:t>
            </a:r>
            <a:endParaRPr lang="en-US" dirty="0"/>
          </a:p>
          <a:p>
            <a:r>
              <a:rPr lang="en-US" dirty="0"/>
              <a:t>Open source project on Github</a:t>
            </a:r>
          </a:p>
          <a:p>
            <a:pPr lvl="1"/>
            <a:r>
              <a:rPr lang="en-US" dirty="0">
                <a:hlinkClick r:id="rId4"/>
              </a:rPr>
              <a:t>https://github.com/tsdservices/gravity</a:t>
            </a:r>
            <a:endParaRPr lang="en-US" dirty="0"/>
          </a:p>
          <a:p>
            <a:r>
              <a:rPr lang="en-US" dirty="0"/>
              <a:t>CRUDQ Framework for Relativity Custom Development using .NET objects</a:t>
            </a:r>
          </a:p>
          <a:p>
            <a:r>
              <a:rPr lang="en-US" dirty="0"/>
              <a:t>Easy to work with as data is returned in the form of .NET objects; all the field conversions are done for you by Gravity.</a:t>
            </a:r>
          </a:p>
          <a:p>
            <a:r>
              <a:rPr lang="en-US" dirty="0"/>
              <a:t>Prevent any future issues caused by changes in Relativity APIs</a:t>
            </a:r>
          </a:p>
          <a:p>
            <a:r>
              <a:rPr lang="en-US" dirty="0"/>
              <a:t>NuGet package</a:t>
            </a:r>
          </a:p>
          <a:p>
            <a:pPr lvl="1"/>
            <a:r>
              <a:rPr lang="en-US" dirty="0">
                <a:hlinkClick r:id="rId5"/>
              </a:rPr>
              <a:t>https://www.nuget.org/packages/Gravity/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5E6DFFC-72AF-4F64-A71A-8AB2BE99151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Gravity API</a:t>
            </a:r>
          </a:p>
        </p:txBody>
      </p:sp>
    </p:spTree>
    <p:extLst>
      <p:ext uri="{BB962C8B-B14F-4D97-AF65-F5344CB8AC3E}">
        <p14:creationId xmlns:p14="http://schemas.microsoft.com/office/powerpoint/2010/main" val="230496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9A66B386-0054-41A6-93F8-FE178280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 Models – </a:t>
            </a:r>
            <a:r>
              <a:rPr lang="en-US" err="1"/>
              <a:t>PurchaseOrder</a:t>
            </a:r>
            <a:r>
              <a:rPr lang="en-US"/>
              <a:t> &amp; </a:t>
            </a:r>
            <a:r>
              <a:rPr lang="en-US" err="1"/>
              <a:t>EmailRequest</a:t>
            </a:r>
            <a:endParaRPr lang="bg-BG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xmlns="" id="{1CE1B268-98DC-F84E-AB07-C28ED221D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71" y="533400"/>
            <a:ext cx="4877429" cy="1752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A3D7DABD-E8CE-464C-8D5A-77733190F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311492"/>
            <a:ext cx="4954320" cy="165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4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213E50EB-D336-7845-AA9C-411F951E4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0076A384-6D5A-465A-95F0-DABA29723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Gravity vs. After Gravity – (Agent Example)</a:t>
            </a:r>
            <a:endParaRPr lang="bg-BG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14D66146-9E3B-4755-B693-762ED7BA899E}"/>
              </a:ext>
            </a:extLst>
          </p:cNvPr>
          <p:cNvCxnSpPr/>
          <p:nvPr/>
        </p:nvCxnSpPr>
        <p:spPr>
          <a:xfrm>
            <a:off x="4267200" y="578027"/>
            <a:ext cx="0" cy="335915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xmlns="" id="{311B254F-2624-1449-A340-9218062BD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613395"/>
            <a:ext cx="3998489" cy="33591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84DD774C-6C86-CF42-9DDD-CDD9E9E10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889" y="613395"/>
            <a:ext cx="2935111" cy="98680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E0969C4A-7903-8D4F-9937-B2D1F9DE95EB}"/>
              </a:ext>
            </a:extLst>
          </p:cNvPr>
          <p:cNvSpPr/>
          <p:nvPr/>
        </p:nvSpPr>
        <p:spPr>
          <a:xfrm>
            <a:off x="352004" y="762130"/>
            <a:ext cx="3875085" cy="346449"/>
          </a:xfrm>
          <a:prstGeom prst="rect">
            <a:avLst/>
          </a:prstGeom>
          <a:solidFill>
            <a:schemeClr val="accent4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E9977713-1E12-B04D-A7D6-2044D0D1BACF}"/>
              </a:ext>
            </a:extLst>
          </p:cNvPr>
          <p:cNvSpPr/>
          <p:nvPr/>
        </p:nvSpPr>
        <p:spPr>
          <a:xfrm>
            <a:off x="4420696" y="741349"/>
            <a:ext cx="2818304" cy="166474"/>
          </a:xfrm>
          <a:prstGeom prst="rect">
            <a:avLst/>
          </a:prstGeom>
          <a:solidFill>
            <a:schemeClr val="accent4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305F8B9D-6A37-8B48-B396-3B6DAA5B2A9F}"/>
              </a:ext>
            </a:extLst>
          </p:cNvPr>
          <p:cNvSpPr/>
          <p:nvPr/>
        </p:nvSpPr>
        <p:spPr>
          <a:xfrm>
            <a:off x="352003" y="1141432"/>
            <a:ext cx="3875086" cy="1691821"/>
          </a:xfrm>
          <a:prstGeom prst="rect">
            <a:avLst/>
          </a:prstGeom>
          <a:solidFill>
            <a:schemeClr val="accent1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5159D292-DC46-DC40-B6A6-40DB3DD90668}"/>
              </a:ext>
            </a:extLst>
          </p:cNvPr>
          <p:cNvSpPr/>
          <p:nvPr/>
        </p:nvSpPr>
        <p:spPr>
          <a:xfrm>
            <a:off x="4420696" y="914573"/>
            <a:ext cx="2818304" cy="166297"/>
          </a:xfrm>
          <a:prstGeom prst="rect">
            <a:avLst/>
          </a:prstGeom>
          <a:solidFill>
            <a:schemeClr val="accent1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err="1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119F3DCB-0B83-394C-AED9-087F9CB0A998}"/>
              </a:ext>
            </a:extLst>
          </p:cNvPr>
          <p:cNvSpPr/>
          <p:nvPr/>
        </p:nvSpPr>
        <p:spPr>
          <a:xfrm>
            <a:off x="352003" y="2999639"/>
            <a:ext cx="3875086" cy="540197"/>
          </a:xfrm>
          <a:prstGeom prst="rect">
            <a:avLst/>
          </a:prstGeom>
          <a:solidFill>
            <a:srgbClr val="92D050">
              <a:alpha val="2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C348785A-1643-EC49-AC65-180CE513B42E}"/>
              </a:ext>
            </a:extLst>
          </p:cNvPr>
          <p:cNvSpPr/>
          <p:nvPr/>
        </p:nvSpPr>
        <p:spPr>
          <a:xfrm>
            <a:off x="4420696" y="1247171"/>
            <a:ext cx="2818304" cy="110576"/>
          </a:xfrm>
          <a:prstGeom prst="rect">
            <a:avLst/>
          </a:prstGeom>
          <a:solidFill>
            <a:srgbClr val="92D050">
              <a:alpha val="2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DA0C1D81-7ABA-FB4F-8433-256F03BAEAC8}"/>
              </a:ext>
            </a:extLst>
          </p:cNvPr>
          <p:cNvSpPr/>
          <p:nvPr/>
        </p:nvSpPr>
        <p:spPr>
          <a:xfrm>
            <a:off x="352003" y="3592650"/>
            <a:ext cx="3875086" cy="120367"/>
          </a:xfrm>
          <a:prstGeom prst="rect">
            <a:avLst/>
          </a:prstGeom>
          <a:solidFill>
            <a:srgbClr val="FFFF00">
              <a:alpha val="2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7A4326BD-B0B4-764A-8F1B-ED0E1444CAC9}"/>
              </a:ext>
            </a:extLst>
          </p:cNvPr>
          <p:cNvSpPr/>
          <p:nvPr/>
        </p:nvSpPr>
        <p:spPr>
          <a:xfrm>
            <a:off x="4420696" y="1358606"/>
            <a:ext cx="2818304" cy="103049"/>
          </a:xfrm>
          <a:prstGeom prst="rect">
            <a:avLst/>
          </a:prstGeom>
          <a:solidFill>
            <a:srgbClr val="FFFF00">
              <a:alpha val="2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err="1"/>
          </a:p>
        </p:txBody>
      </p:sp>
    </p:spTree>
    <p:extLst>
      <p:ext uri="{BB962C8B-B14F-4D97-AF65-F5344CB8AC3E}">
        <p14:creationId xmlns:p14="http://schemas.microsoft.com/office/powerpoint/2010/main" val="410088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58603" tIns="29301" rIns="58603" bIns="29301" anchor="t">
            <a:normAutofit/>
          </a:bodyPr>
          <a:lstStyle/>
          <a:p>
            <a:pPr lvl="0"/>
            <a:r>
              <a:rPr lang="en-US" dirty="0"/>
              <a:t>Relativity Templates</a:t>
            </a:r>
          </a:p>
          <a:p>
            <a:pPr lvl="0"/>
            <a:r>
              <a:rPr lang="en-US" dirty="0"/>
              <a:t>Publish to Relativity </a:t>
            </a:r>
          </a:p>
          <a:p>
            <a:pPr lvl="0"/>
            <a:r>
              <a:rPr lang="en-US" dirty="0"/>
              <a:t>Unit Tests</a:t>
            </a:r>
          </a:p>
          <a:p>
            <a:pPr lvl="0"/>
            <a:r>
              <a:rPr lang="en-US" dirty="0"/>
              <a:t>Integration Tests</a:t>
            </a:r>
          </a:p>
          <a:p>
            <a:pPr lvl="0"/>
            <a:r>
              <a:rPr lang="en-US" dirty="0"/>
              <a:t>Run Integration Tests as CI</a:t>
            </a:r>
          </a:p>
          <a:p>
            <a:pPr lvl="0"/>
            <a:r>
              <a:rPr lang="en-US" dirty="0"/>
              <a:t>Gravity </a:t>
            </a:r>
            <a:r>
              <a:rPr lang="en-US" dirty="0" smtClean="0"/>
              <a:t>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04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Bef>
                <a:spcPts val="600"/>
              </a:spcBef>
            </a:pPr>
            <a:r>
              <a:rPr lang="en-US" dirty="0"/>
              <a:t>Relativity Community (</a:t>
            </a:r>
            <a:r>
              <a:rPr lang="en-US" dirty="0">
                <a:hlinkClick r:id="rId3"/>
              </a:rPr>
              <a:t>community.relativity.com</a:t>
            </a:r>
            <a:r>
              <a:rPr lang="en-US" dirty="0"/>
              <a:t>)</a:t>
            </a:r>
          </a:p>
          <a:p>
            <a:pPr lvl="1">
              <a:spcBef>
                <a:spcPts val="600"/>
              </a:spcBef>
            </a:pPr>
            <a:r>
              <a:rPr lang="en-US"/>
              <a:t>Developer </a:t>
            </a:r>
            <a:r>
              <a:rPr lang="en-US" dirty="0"/>
              <a:t>Group</a:t>
            </a:r>
          </a:p>
          <a:p>
            <a:pPr lvl="0">
              <a:spcBef>
                <a:spcPts val="600"/>
              </a:spcBef>
            </a:pPr>
            <a:r>
              <a:rPr lang="en-US" dirty="0"/>
              <a:t>DevHelp Community (</a:t>
            </a:r>
            <a:r>
              <a:rPr lang="en-US" dirty="0">
                <a:hlinkClick r:id="rId4"/>
              </a:rPr>
              <a:t>devhelp.relativity.com</a:t>
            </a:r>
            <a:r>
              <a:rPr lang="en-US" dirty="0"/>
              <a:t>)</a:t>
            </a:r>
          </a:p>
          <a:p>
            <a:pPr lvl="0">
              <a:spcBef>
                <a:spcPts val="600"/>
              </a:spcBef>
            </a:pPr>
            <a:r>
              <a:rPr lang="en-US" dirty="0" err="1"/>
              <a:t>RelativityDev</a:t>
            </a:r>
            <a:r>
              <a:rPr lang="en-US" dirty="0"/>
              <a:t> GitHub (</a:t>
            </a:r>
            <a:r>
              <a:rPr lang="en-US" u="sng" dirty="0">
                <a:hlinkClick r:id="rId5"/>
              </a:rPr>
              <a:t>relativitydev.github.io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6547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405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345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60315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Getting Started</a:t>
            </a:r>
            <a:endParaRPr lang="en-US" b="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153432A-4880-3341-BC7B-3982DD4F9E0E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You should see a PDF on your workshop machine’s desktop.</a:t>
            </a:r>
          </a:p>
          <a:p>
            <a:r>
              <a:rPr lang="en-US" dirty="0"/>
              <a:t>This document contains all the instructions for today’s workshop.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Workbook</a:t>
            </a:r>
          </a:p>
          <a:p>
            <a:r>
              <a:rPr lang="en-US" dirty="0"/>
              <a:t>Document</a:t>
            </a:r>
          </a:p>
        </p:txBody>
      </p:sp>
    </p:spTree>
    <p:extLst>
      <p:ext uri="{BB962C8B-B14F-4D97-AF65-F5344CB8AC3E}">
        <p14:creationId xmlns:p14="http://schemas.microsoft.com/office/powerpoint/2010/main" val="145350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Follow instructions on Section 2.1 on Page 4 to access the </a:t>
            </a:r>
            <a:r>
              <a:rPr lang="en-US" dirty="0" smtClean="0"/>
              <a:t>various projects that will be used in the workshop.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Workshop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97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F363D3F5-D00B-4E9F-AE11-9236A2005E9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Follow instructions in Section 2.2 on Page </a:t>
            </a:r>
            <a:r>
              <a:rPr lang="en-US" dirty="0" smtClean="0"/>
              <a:t>5 </a:t>
            </a:r>
            <a:r>
              <a:rPr lang="en-US" dirty="0"/>
              <a:t>to setup DevVM for accessing Relativity.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EF1F48-31C5-4E1A-84DF-D75D55BFBA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DevVM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61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3EFB809-3FED-46D2-A239-CBFF2ECE10E8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  <a:cs typeface="Arial"/>
              </a:rPr>
              <a:t>Visual Studio Templates</a:t>
            </a:r>
            <a:endParaRPr lang="en-US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618A3D9-94E3-F248-900D-7240520DBF2C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28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144B5AC9-4298-4E04-B2FB-0F3071E482E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Creating a Relativity Application</a:t>
            </a:r>
          </a:p>
          <a:p>
            <a:r>
              <a:rPr lang="en-US" dirty="0"/>
              <a:t>Develop a Relativity Event </a:t>
            </a:r>
            <a:r>
              <a:rPr lang="en-US" dirty="0" smtClean="0"/>
              <a:t>Handler using Visual </a:t>
            </a:r>
            <a:r>
              <a:rPr lang="en-US" dirty="0"/>
              <a:t>Studio Template</a:t>
            </a:r>
          </a:p>
          <a:p>
            <a:r>
              <a:rPr lang="en-US" dirty="0"/>
              <a:t>Publish to Relativity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148575-4B07-4885-BBB3-80CA9D075A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Section Overview</a:t>
            </a:r>
          </a:p>
        </p:txBody>
      </p:sp>
    </p:spTree>
    <p:extLst>
      <p:ext uri="{BB962C8B-B14F-4D97-AF65-F5344CB8AC3E}">
        <p14:creationId xmlns:p14="http://schemas.microsoft.com/office/powerpoint/2010/main" val="137101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Relativity Redesign 3">
  <a:themeElements>
    <a:clrScheme name="Relativity Rebrand">
      <a:dk1>
        <a:srgbClr val="000000"/>
      </a:dk1>
      <a:lt1>
        <a:srgbClr val="FFFFFF"/>
      </a:lt1>
      <a:dk2>
        <a:srgbClr val="6E6259"/>
      </a:dk2>
      <a:lt2>
        <a:srgbClr val="8B817A"/>
      </a:lt2>
      <a:accent1>
        <a:srgbClr val="F8981D"/>
      </a:accent1>
      <a:accent2>
        <a:srgbClr val="FFAD33"/>
      </a:accent2>
      <a:accent3>
        <a:srgbClr val="00A5DB"/>
      </a:accent3>
      <a:accent4>
        <a:srgbClr val="098EBC"/>
      </a:accent4>
      <a:accent5>
        <a:srgbClr val="005776"/>
      </a:accent5>
      <a:accent6>
        <a:srgbClr val="F0EFEE"/>
      </a:accent6>
      <a:hlink>
        <a:srgbClr val="F8981D"/>
      </a:hlink>
      <a:folHlink>
        <a:srgbClr val="8B817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75000"/>
          </a:schemeClr>
        </a:solidFill>
        <a:ln>
          <a:noFill/>
        </a:ln>
        <a:effectLst/>
      </a:spPr>
      <a:bodyPr rtlCol="0" anchor="ctr"/>
      <a:lstStyle>
        <a:defPPr algn="ctr">
          <a:defRPr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lIns="58603" tIns="29301" rIns="58603" bIns="29301" anchor="ctr"/>
      <a:lstStyle>
        <a:defPPr algn="l">
          <a:spcBef>
            <a:spcPts val="2400"/>
          </a:spcBef>
          <a:defRPr sz="32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495</Words>
  <Application>Microsoft Office PowerPoint</Application>
  <PresentationFormat>Custom</PresentationFormat>
  <Paragraphs>133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ＭＳ Ｐゴシック</vt:lpstr>
      <vt:lpstr>Arial</vt:lpstr>
      <vt:lpstr>Calibri</vt:lpstr>
      <vt:lpstr>Trebuchet MS</vt:lpstr>
      <vt:lpstr>1_Relativity Redesign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Models – PurchaseOrder &amp; EmailRequest</vt:lpstr>
      <vt:lpstr>Before Gravity vs. After Gravity – (Agent Example)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1</cp:revision>
  <dcterms:modified xsi:type="dcterms:W3CDTF">2018-09-14T11:01:50Z</dcterms:modified>
</cp:coreProperties>
</file>

<file path=docProps/thumbnail.jpeg>
</file>